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1"/>
  </p:notesMasterIdLst>
  <p:sldIdLst>
    <p:sldId id="293" r:id="rId2"/>
    <p:sldId id="302" r:id="rId3"/>
    <p:sldId id="303" r:id="rId4"/>
    <p:sldId id="273" r:id="rId5"/>
    <p:sldId id="304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7" r:id="rId15"/>
    <p:sldId id="301" r:id="rId16"/>
    <p:sldId id="289" r:id="rId17"/>
    <p:sldId id="297" r:id="rId18"/>
    <p:sldId id="298" r:id="rId19"/>
    <p:sldId id="29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16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66"/>
    <p:restoredTop sz="94694"/>
  </p:normalViewPr>
  <p:slideViewPr>
    <p:cSldViewPr>
      <p:cViewPr varScale="1">
        <p:scale>
          <a:sx n="72" d="100"/>
          <a:sy n="72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in.duke.edu\SSPP\shared\Research\beyond\NewPlants\Papers\COVID\Copy%20of%20figures%20for%20CED%20presentation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win.duke.edu\SSPP\shared\Research\beyond\NewPlants\Papers\COVID\Copy%20of%20figures%20for%20CED%20presentation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win.duke.edu\SSPP\shared\Research\beyond\NewPlants\Papers\COVID\Copy%20of%20figures%20for%20CED%20presentation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win.duke.edu\SSPP\shared\Research\beyond\NewPlants\Papers\COVID\Copy%20of%20figures%20for%20CED%20presentation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win.duke.edu\SSPP\shared\Research\beyond\NewPlants\Papers\OnCallScheduling(OC)\Papers\PHL%20school%20disruptions%20paper\PHL%20school%20disruptions%20figs_Econofa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win.duke.edu\SSPP\shared\Research\beyond\NewPlants\Papers\OnCallScheduling(OC)\Papers\PHL%20school%20disruptions%20paper\PHL%20school%20disruptions%20figs_Econofa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/>
              <a:t>Among those employed in April, income from work has</a:t>
            </a:r>
            <a:r>
              <a:rPr lang="en-US" sz="2200" baseline="0"/>
              <a:t> been relatively stable since June</a:t>
            </a:r>
            <a:endParaRPr lang="en-US" sz="2200"/>
          </a:p>
        </c:rich>
      </c:tx>
      <c:layout>
        <c:manualLayout>
          <c:xMode val="edge"/>
          <c:yMode val="edge"/>
          <c:x val="0.15861111111111115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'[Copy of figures for CED presentation2.xlsx]Sheet1'!$A$27</c:f>
              <c:strCache>
                <c:ptCount val="1"/>
                <c:pt idx="0">
                  <c:v>Lost more than 1/2 income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strRef>
              <c:f>'[Copy of figures for CED presentation2.xlsx]Sheet1'!$B$26:$E$26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presentation2.xlsx]Sheet1'!$B$27:$E$27</c:f>
              <c:numCache>
                <c:formatCode>0.00%</c:formatCode>
                <c:ptCount val="4"/>
                <c:pt idx="0">
                  <c:v>0.18179999999999999</c:v>
                </c:pt>
                <c:pt idx="1">
                  <c:v>0.30149999999999999</c:v>
                </c:pt>
                <c:pt idx="2">
                  <c:v>0.31169999999999998</c:v>
                </c:pt>
                <c:pt idx="3">
                  <c:v>0.28770000000000001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00-43E3-9673-FC09E9FA5269}"/>
            </c:ext>
          </c:extLst>
        </c:ser>
        <c:ser>
          <c:idx val="1"/>
          <c:order val="1"/>
          <c:tx>
            <c:strRef>
              <c:f>'[Copy of figures for CED presentation2.xlsx]Sheet1'!$A$28</c:f>
              <c:strCache>
                <c:ptCount val="1"/>
                <c:pt idx="0">
                  <c:v>Lost less than 1/2 income</c:v>
                </c:pt>
              </c:strCache>
            </c:strRef>
          </c:tx>
          <c:spPr>
            <a:solidFill>
              <a:srgbClr val="F86F68"/>
            </a:solidFill>
            <a:ln>
              <a:solidFill>
                <a:srgbClr val="F86F68"/>
              </a:solidFill>
            </a:ln>
            <a:effectLst/>
          </c:spPr>
          <c:invertIfNegative val="0"/>
          <c:cat>
            <c:strRef>
              <c:f>'[Copy of figures for CED presentation2.xlsx]Sheet1'!$B$26:$E$26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presentation2.xlsx]Sheet1'!$B$28:$E$28</c:f>
              <c:numCache>
                <c:formatCode>0.00%</c:formatCode>
                <c:ptCount val="4"/>
                <c:pt idx="0">
                  <c:v>0.35659999999999997</c:v>
                </c:pt>
                <c:pt idx="1">
                  <c:v>0.29899999999999999</c:v>
                </c:pt>
                <c:pt idx="2">
                  <c:v>0.30270000000000002</c:v>
                </c:pt>
                <c:pt idx="3">
                  <c:v>0.33200000000000002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00-43E3-9673-FC09E9FA5269}"/>
            </c:ext>
          </c:extLst>
        </c:ser>
        <c:ser>
          <c:idx val="2"/>
          <c:order val="2"/>
          <c:tx>
            <c:strRef>
              <c:f>'[Copy of figures for CED presentation2.xlsx]Sheet1'!$A$29</c:f>
              <c:strCache>
                <c:ptCount val="1"/>
                <c:pt idx="0">
                  <c:v>Stable income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'[Copy of figures for CED presentation2.xlsx]Sheet1'!$B$26:$E$26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presentation2.xlsx]Sheet1'!$B$29:$E$29</c:f>
              <c:numCache>
                <c:formatCode>0.00%</c:formatCode>
                <c:ptCount val="4"/>
                <c:pt idx="0">
                  <c:v>0.42659999999999998</c:v>
                </c:pt>
                <c:pt idx="1">
                  <c:v>0.30669999999999997</c:v>
                </c:pt>
                <c:pt idx="2">
                  <c:v>0.33410000000000001</c:v>
                </c:pt>
                <c:pt idx="3">
                  <c:v>0.31990000000000002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00-43E3-9673-FC09E9FA5269}"/>
            </c:ext>
          </c:extLst>
        </c:ser>
        <c:ser>
          <c:idx val="3"/>
          <c:order val="3"/>
          <c:tx>
            <c:strRef>
              <c:f>'[Copy of figures for CED presentation2.xlsx]Sheet1'!$A$30</c:f>
              <c:strCache>
                <c:ptCount val="1"/>
                <c:pt idx="0">
                  <c:v>Higher income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'[Copy of figures for CED presentation2.xlsx]Sheet1'!$B$26:$E$26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presentation2.xlsx]Sheet1'!$B$30:$E$30</c:f>
              <c:numCache>
                <c:formatCode>0.00%</c:formatCode>
                <c:ptCount val="4"/>
                <c:pt idx="0">
                  <c:v>3.5000000000000003E-2</c:v>
                </c:pt>
                <c:pt idx="1">
                  <c:v>9.2799999999999994E-2</c:v>
                </c:pt>
                <c:pt idx="2">
                  <c:v>5.16E-2</c:v>
                </c:pt>
                <c:pt idx="3">
                  <c:v>6.0400000000000002E-2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00-43E3-9673-FC09E9FA5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97981583"/>
        <c:axId val="1997985327"/>
      </c:barChart>
      <c:catAx>
        <c:axId val="1997981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985327"/>
        <c:crosses val="autoZero"/>
        <c:auto val="1"/>
        <c:lblAlgn val="ctr"/>
        <c:lblOffset val="100"/>
        <c:noMultiLvlLbl val="0"/>
      </c:catAx>
      <c:valAx>
        <c:axId val="1997985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7981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640300644237655E-2"/>
          <c:y val="0.87901471197679237"/>
          <c:w val="0.86465879265091861"/>
          <c:h val="0.107827393286365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dirty="0"/>
              <a:t>Among those </a:t>
            </a:r>
            <a:r>
              <a:rPr lang="en-US" sz="2200" b="1" dirty="0"/>
              <a:t>unemployed</a:t>
            </a:r>
            <a:r>
              <a:rPr lang="en-US" sz="2200" dirty="0"/>
              <a:t> in April, income losses from work have been larger</a:t>
            </a:r>
            <a:r>
              <a:rPr lang="en-US" sz="2200" baseline="0" dirty="0"/>
              <a:t> and have grown over time</a:t>
            </a:r>
            <a:endParaRPr lang="en-US" sz="2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'[Copy of figures for CED presentation2.xlsx]Sheet1'!$A$41</c:f>
              <c:strCache>
                <c:ptCount val="1"/>
                <c:pt idx="0">
                  <c:v>Lost more than 1/2 income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strRef>
              <c:f>'[Copy of figures for CED presentation2.xlsx]Sheet1'!$B$40:$E$40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presentation2.xlsx]Sheet1'!$B$41:$E$41</c:f>
              <c:numCache>
                <c:formatCode>0.00%</c:formatCode>
                <c:ptCount val="4"/>
                <c:pt idx="0">
                  <c:v>0.58609999999999995</c:v>
                </c:pt>
                <c:pt idx="1">
                  <c:v>0.47599999999999998</c:v>
                </c:pt>
                <c:pt idx="2">
                  <c:v>0.56820000000000004</c:v>
                </c:pt>
                <c:pt idx="3">
                  <c:v>0.59840000000000004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71-4029-87DC-55ED492F3327}"/>
            </c:ext>
          </c:extLst>
        </c:ser>
        <c:ser>
          <c:idx val="1"/>
          <c:order val="1"/>
          <c:tx>
            <c:strRef>
              <c:f>'[Copy of figures for CED presentation2.xlsx]Sheet1'!$A$42</c:f>
              <c:strCache>
                <c:ptCount val="1"/>
                <c:pt idx="0">
                  <c:v>Lost less than 1/2 income</c:v>
                </c:pt>
              </c:strCache>
            </c:strRef>
          </c:tx>
          <c:spPr>
            <a:solidFill>
              <a:srgbClr val="F86F68"/>
            </a:solidFill>
            <a:ln>
              <a:solidFill>
                <a:srgbClr val="F86F68"/>
              </a:solidFill>
            </a:ln>
            <a:effectLst/>
          </c:spPr>
          <c:invertIfNegative val="0"/>
          <c:cat>
            <c:strRef>
              <c:f>'[Copy of figures for CED presentation2.xlsx]Sheet1'!$B$40:$E$40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presentation2.xlsx]Sheet1'!$B$42:$E$42</c:f>
              <c:numCache>
                <c:formatCode>0.00%</c:formatCode>
                <c:ptCount val="4"/>
                <c:pt idx="0" formatCode="0%">
                  <c:v>0.25</c:v>
                </c:pt>
                <c:pt idx="1">
                  <c:v>0.25480000000000003</c:v>
                </c:pt>
                <c:pt idx="2">
                  <c:v>0.33329999999999999</c:v>
                </c:pt>
                <c:pt idx="3">
                  <c:v>0.23769999999999999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71-4029-87DC-55ED492F3327}"/>
            </c:ext>
          </c:extLst>
        </c:ser>
        <c:ser>
          <c:idx val="2"/>
          <c:order val="2"/>
          <c:tx>
            <c:strRef>
              <c:f>'[Copy of figures for CED presentation2.xlsx]Sheet1'!$A$43</c:f>
              <c:strCache>
                <c:ptCount val="1"/>
                <c:pt idx="0">
                  <c:v>Stable income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'[Copy of figures for CED presentation2.xlsx]Sheet1'!$B$40:$E$40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presentation2.xlsx]Sheet1'!$B$43:$E$43</c:f>
              <c:numCache>
                <c:formatCode>0.00%</c:formatCode>
                <c:ptCount val="4"/>
                <c:pt idx="0">
                  <c:v>0.13930000000000001</c:v>
                </c:pt>
                <c:pt idx="1">
                  <c:v>0.16350000000000001</c:v>
                </c:pt>
                <c:pt idx="2">
                  <c:v>8.3299999999999999E-2</c:v>
                </c:pt>
                <c:pt idx="3">
                  <c:v>0.13930000000000001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71-4029-87DC-55ED492F3327}"/>
            </c:ext>
          </c:extLst>
        </c:ser>
        <c:ser>
          <c:idx val="3"/>
          <c:order val="3"/>
          <c:tx>
            <c:strRef>
              <c:f>'[Copy of figures for CED presentation2.xlsx]Sheet1'!$A$44</c:f>
              <c:strCache>
                <c:ptCount val="1"/>
                <c:pt idx="0">
                  <c:v>Higher income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'[Copy of figures for CED presentation2.xlsx]Sheet1'!$B$40:$E$40</c:f>
              <c:strCache>
                <c:ptCount val="4"/>
                <c:pt idx="0">
                  <c:v>April</c:v>
                </c:pt>
                <c:pt idx="1">
                  <c:v>June</c:v>
                </c:pt>
                <c:pt idx="2">
                  <c:v>September</c:v>
                </c:pt>
                <c:pt idx="3">
                  <c:v>November</c:v>
                </c:pt>
              </c:strCache>
            </c:strRef>
          </c:cat>
          <c:val>
            <c:numRef>
              <c:f>'[Copy of figures for CED presentation2.xlsx]Sheet1'!$B$44:$E$44</c:f>
              <c:numCache>
                <c:formatCode>0.00%</c:formatCode>
                <c:ptCount val="4"/>
                <c:pt idx="0">
                  <c:v>2.46E-2</c:v>
                </c:pt>
                <c:pt idx="1">
                  <c:v>0.10580000000000001</c:v>
                </c:pt>
                <c:pt idx="2">
                  <c:v>1.52E-2</c:v>
                </c:pt>
                <c:pt idx="3">
                  <c:v>2.46E-2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71-4029-87DC-55ED492F3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10076383"/>
        <c:axId val="2010079295"/>
      </c:barChart>
      <c:catAx>
        <c:axId val="2010076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079295"/>
        <c:crosses val="autoZero"/>
        <c:auto val="1"/>
        <c:lblAlgn val="ctr"/>
        <c:lblOffset val="100"/>
        <c:noMultiLvlLbl val="0"/>
      </c:catAx>
      <c:valAx>
        <c:axId val="201007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076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dirty="0"/>
              <a:t>In</a:t>
            </a:r>
            <a:r>
              <a:rPr lang="en-US" sz="2200" baseline="0" dirty="0"/>
              <a:t> </a:t>
            </a:r>
            <a:r>
              <a:rPr lang="en-US" sz="2200" b="1" baseline="0" dirty="0"/>
              <a:t>May and June</a:t>
            </a:r>
            <a:r>
              <a:rPr lang="en-US" sz="2200" baseline="0" dirty="0"/>
              <a:t>, government supports were helping buffer all families from large income losses</a:t>
            </a:r>
            <a:endParaRPr lang="en-US" sz="2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'[Copy of figures for CED presentation2.xlsx]Sheet1'!$A$57</c:f>
              <c:strCache>
                <c:ptCount val="1"/>
                <c:pt idx="0">
                  <c:v>Lost more than 1/2 income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multiLvlStrRef>
              <c:f>'[Copy of figures for CED presentation2.xlsx]Sheet1'!$B$55:$E$56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presentation2.xlsx]Sheet1'!$B$57:$E$57</c:f>
              <c:numCache>
                <c:formatCode>0.00%</c:formatCode>
                <c:ptCount val="4"/>
                <c:pt idx="0">
                  <c:v>0.30149999999999999</c:v>
                </c:pt>
                <c:pt idx="1">
                  <c:v>0.1933</c:v>
                </c:pt>
                <c:pt idx="2">
                  <c:v>0.47599999999999998</c:v>
                </c:pt>
                <c:pt idx="3">
                  <c:v>0.29330000000000001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8-48F3-9E85-4C5AF05A44F1}"/>
            </c:ext>
          </c:extLst>
        </c:ser>
        <c:ser>
          <c:idx val="1"/>
          <c:order val="1"/>
          <c:tx>
            <c:strRef>
              <c:f>'[Copy of figures for CED presentation2.xlsx]Sheet1'!$A$58</c:f>
              <c:strCache>
                <c:ptCount val="1"/>
                <c:pt idx="0">
                  <c:v>Lost less than 1/2 income</c:v>
                </c:pt>
              </c:strCache>
            </c:strRef>
          </c:tx>
          <c:spPr>
            <a:solidFill>
              <a:srgbClr val="F86F68"/>
            </a:solidFill>
            <a:ln>
              <a:solidFill>
                <a:srgbClr val="F86F68"/>
              </a:solidFill>
            </a:ln>
            <a:effectLst/>
          </c:spPr>
          <c:invertIfNegative val="0"/>
          <c:cat>
            <c:multiLvlStrRef>
              <c:f>'[Copy of figures for CED presentation2.xlsx]Sheet1'!$B$55:$E$56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presentation2.xlsx]Sheet1'!$B$58:$E$58</c:f>
              <c:numCache>
                <c:formatCode>0.00%</c:formatCode>
                <c:ptCount val="4"/>
                <c:pt idx="0">
                  <c:v>0.29899999999999999</c:v>
                </c:pt>
                <c:pt idx="1">
                  <c:v>0.26800000000000002</c:v>
                </c:pt>
                <c:pt idx="2">
                  <c:v>0.25480000000000003</c:v>
                </c:pt>
                <c:pt idx="3">
                  <c:v>0.21629999999999999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C8-48F3-9E85-4C5AF05A44F1}"/>
            </c:ext>
          </c:extLst>
        </c:ser>
        <c:ser>
          <c:idx val="2"/>
          <c:order val="2"/>
          <c:tx>
            <c:strRef>
              <c:f>'[Copy of figures for CED presentation2.xlsx]Sheet1'!$A$59</c:f>
              <c:strCache>
                <c:ptCount val="1"/>
                <c:pt idx="0">
                  <c:v>Stable income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C8-48F3-9E85-4C5AF05A44F1}"/>
              </c:ext>
            </c:extLst>
          </c:dPt>
          <c:cat>
            <c:multiLvlStrRef>
              <c:f>'[Copy of figures for CED presentation2.xlsx]Sheet1'!$B$55:$E$56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presentation2.xlsx]Sheet1'!$B$59:$E$59</c:f>
              <c:numCache>
                <c:formatCode>0.00%</c:formatCode>
                <c:ptCount val="4"/>
                <c:pt idx="0">
                  <c:v>0.30669999999999997</c:v>
                </c:pt>
                <c:pt idx="1">
                  <c:v>0.37109999999999999</c:v>
                </c:pt>
                <c:pt idx="2">
                  <c:v>0.16350000000000001</c:v>
                </c:pt>
                <c:pt idx="3">
                  <c:v>0.26440000000000002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C8-48F3-9E85-4C5AF05A44F1}"/>
            </c:ext>
          </c:extLst>
        </c:ser>
        <c:ser>
          <c:idx val="3"/>
          <c:order val="3"/>
          <c:tx>
            <c:strRef>
              <c:f>'[Copy of figures for CED presentation2.xlsx]Sheet1'!$A$60</c:f>
              <c:strCache>
                <c:ptCount val="1"/>
                <c:pt idx="0">
                  <c:v>Higher income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multiLvlStrRef>
              <c:f>'[Copy of figures for CED presentation2.xlsx]Sheet1'!$B$55:$E$56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presentation2.xlsx]Sheet1'!$B$60:$E$60</c:f>
              <c:numCache>
                <c:formatCode>0.00%</c:formatCode>
                <c:ptCount val="4"/>
                <c:pt idx="0">
                  <c:v>9.2799999999999994E-2</c:v>
                </c:pt>
                <c:pt idx="1">
                  <c:v>0.16750000000000001</c:v>
                </c:pt>
                <c:pt idx="2">
                  <c:v>0.10580000000000001</c:v>
                </c:pt>
                <c:pt idx="3">
                  <c:v>0.22600000000000001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1C8-48F3-9E85-4C5AF05A4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10064319"/>
        <c:axId val="2010058911"/>
      </c:barChart>
      <c:catAx>
        <c:axId val="2010064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058911"/>
        <c:crosses val="autoZero"/>
        <c:auto val="1"/>
        <c:lblAlgn val="ctr"/>
        <c:lblOffset val="100"/>
        <c:noMultiLvlLbl val="0"/>
      </c:catAx>
      <c:valAx>
        <c:axId val="201005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064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dirty="0"/>
              <a:t>But,</a:t>
            </a:r>
            <a:r>
              <a:rPr lang="en-US" sz="2200" baseline="0" dirty="0"/>
              <a:t> these supports were temporary and had faded by </a:t>
            </a:r>
            <a:r>
              <a:rPr lang="en-US" sz="2200" b="1" baseline="0" dirty="0"/>
              <a:t>September</a:t>
            </a:r>
            <a:endParaRPr lang="en-US" sz="2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'[Copy of figures for CED presentation2.xlsx]Sheet1'!$A$68</c:f>
              <c:strCache>
                <c:ptCount val="1"/>
                <c:pt idx="0">
                  <c:v>Lost more than 1/2 income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multiLvlStrRef>
              <c:f>'[Copy of figures for CED presentation2.xlsx]Sheet1'!$B$66:$E$67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presentation2.xlsx]Sheet1'!$B$68:$E$68</c:f>
              <c:numCache>
                <c:formatCode>0.00%</c:formatCode>
                <c:ptCount val="4"/>
                <c:pt idx="0">
                  <c:v>0.31169999999999998</c:v>
                </c:pt>
                <c:pt idx="1">
                  <c:v>0.26860000000000001</c:v>
                </c:pt>
                <c:pt idx="2">
                  <c:v>0.56820000000000004</c:v>
                </c:pt>
                <c:pt idx="3">
                  <c:v>0.48849999999999999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61-4070-83E9-D97CB7C543AD}"/>
            </c:ext>
          </c:extLst>
        </c:ser>
        <c:ser>
          <c:idx val="1"/>
          <c:order val="1"/>
          <c:tx>
            <c:strRef>
              <c:f>'[Copy of figures for CED presentation2.xlsx]Sheet1'!$A$69</c:f>
              <c:strCache>
                <c:ptCount val="1"/>
                <c:pt idx="0">
                  <c:v>Lost less than 1/2 income</c:v>
                </c:pt>
              </c:strCache>
            </c:strRef>
          </c:tx>
          <c:spPr>
            <a:solidFill>
              <a:srgbClr val="F86F68"/>
            </a:solidFill>
            <a:ln>
              <a:solidFill>
                <a:srgbClr val="F86F68"/>
              </a:solidFill>
            </a:ln>
            <a:effectLst/>
          </c:spPr>
          <c:invertIfNegative val="0"/>
          <c:cat>
            <c:multiLvlStrRef>
              <c:f>'[Copy of figures for CED presentation2.xlsx]Sheet1'!$B$66:$E$67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presentation2.xlsx]Sheet1'!$B$69:$E$69</c:f>
              <c:numCache>
                <c:formatCode>0.00%</c:formatCode>
                <c:ptCount val="4"/>
                <c:pt idx="0">
                  <c:v>0.30270000000000002</c:v>
                </c:pt>
                <c:pt idx="1">
                  <c:v>0.28220000000000001</c:v>
                </c:pt>
                <c:pt idx="2">
                  <c:v>0.33329999999999999</c:v>
                </c:pt>
                <c:pt idx="3">
                  <c:v>0.35110000000000002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61-4070-83E9-D97CB7C543AD}"/>
            </c:ext>
          </c:extLst>
        </c:ser>
        <c:ser>
          <c:idx val="2"/>
          <c:order val="2"/>
          <c:tx>
            <c:strRef>
              <c:f>'[Copy of figures for CED presentation2.xlsx]Sheet1'!$A$70</c:f>
              <c:strCache>
                <c:ptCount val="1"/>
                <c:pt idx="0">
                  <c:v>Stable income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multiLvlStrRef>
              <c:f>'[Copy of figures for CED presentation2.xlsx]Sheet1'!$B$66:$E$67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presentation2.xlsx]Sheet1'!$B$70:$E$70</c:f>
              <c:numCache>
                <c:formatCode>0.00%</c:formatCode>
                <c:ptCount val="4"/>
                <c:pt idx="0">
                  <c:v>0.33410000000000001</c:v>
                </c:pt>
                <c:pt idx="1">
                  <c:v>0.37919999999999998</c:v>
                </c:pt>
                <c:pt idx="2">
                  <c:v>8.3299999999999999E-2</c:v>
                </c:pt>
                <c:pt idx="3">
                  <c:v>0.14499999999999999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61-4070-83E9-D97CB7C543AD}"/>
            </c:ext>
          </c:extLst>
        </c:ser>
        <c:ser>
          <c:idx val="3"/>
          <c:order val="3"/>
          <c:tx>
            <c:strRef>
              <c:f>'[Copy of figures for CED presentation2.xlsx]Sheet1'!$A$71</c:f>
              <c:strCache>
                <c:ptCount val="1"/>
                <c:pt idx="0">
                  <c:v>Higher income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multiLvlStrRef>
              <c:f>'[Copy of figures for CED presentation2.xlsx]Sheet1'!$B$66:$E$67</c:f>
              <c:multiLvlStrCache>
                <c:ptCount val="4"/>
                <c:lvl>
                  <c:pt idx="0">
                    <c:v>$ from work</c:v>
                  </c:pt>
                  <c:pt idx="1">
                    <c:v>$ from work + gov't support</c:v>
                  </c:pt>
                  <c:pt idx="2">
                    <c:v>$ from work</c:v>
                  </c:pt>
                  <c:pt idx="3">
                    <c:v>$ from work + gov't support</c:v>
                  </c:pt>
                </c:lvl>
                <c:lvl>
                  <c:pt idx="0">
                    <c:v>Employed in April</c:v>
                  </c:pt>
                  <c:pt idx="2">
                    <c:v>Unemployed in April</c:v>
                  </c:pt>
                </c:lvl>
              </c:multiLvlStrCache>
            </c:multiLvlStrRef>
          </c:cat>
          <c:val>
            <c:numRef>
              <c:f>'[Copy of figures for CED presentation2.xlsx]Sheet1'!$B$71:$E$71</c:f>
              <c:numCache>
                <c:formatCode>0%</c:formatCode>
                <c:ptCount val="4"/>
                <c:pt idx="0" formatCode="0.00%">
                  <c:v>5.16E-2</c:v>
                </c:pt>
                <c:pt idx="1">
                  <c:v>7.0000000000000007E-2</c:v>
                </c:pt>
                <c:pt idx="2" formatCode="0.00%">
                  <c:v>1.52E-2</c:v>
                </c:pt>
                <c:pt idx="3" formatCode="0.00%">
                  <c:v>1.5299999999999999E-2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61-4070-83E9-D97CB7C54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698088799"/>
        <c:axId val="1698089215"/>
      </c:barChart>
      <c:catAx>
        <c:axId val="1698088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8089215"/>
        <c:crosses val="autoZero"/>
        <c:auto val="1"/>
        <c:lblAlgn val="ctr"/>
        <c:lblOffset val="100"/>
        <c:noMultiLvlLbl val="0"/>
      </c:catAx>
      <c:valAx>
        <c:axId val="1698089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8088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300" dirty="0"/>
              <a:t>School/child care disruptions were common throughout the first half of the school year</a:t>
            </a:r>
          </a:p>
        </c:rich>
      </c:tx>
      <c:layout>
        <c:manualLayout>
          <c:xMode val="edge"/>
          <c:yMode val="edge"/>
          <c:x val="0.1468401866433362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'[PHL school disruptions figs_Econofact.xlsx]Sheet1'!$A$22:$A$25</c:f>
              <c:strCache>
                <c:ptCount val="4"/>
                <c:pt idx="0">
                  <c:v>Overall</c:v>
                </c:pt>
                <c:pt idx="1">
                  <c:v>In-person only</c:v>
                </c:pt>
                <c:pt idx="2">
                  <c:v>Remote only</c:v>
                </c:pt>
                <c:pt idx="3">
                  <c:v>Remote &amp; in-person</c:v>
                </c:pt>
              </c:strCache>
            </c:strRef>
          </c:cat>
          <c:val>
            <c:numRef>
              <c:f>'[PHL school disruptions figs_Econofact.xlsx]Sheet1'!$B$22:$B$25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0.17599999999999999</c:v>
                </c:pt>
                <c:pt idx="2">
                  <c:v>0.23899999999999999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9-4114-BB9F-A02EA8350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6486656"/>
        <c:axId val="955899968"/>
      </c:barChart>
      <c:catAx>
        <c:axId val="95648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5899968"/>
        <c:crosses val="autoZero"/>
        <c:auto val="1"/>
        <c:lblAlgn val="ctr"/>
        <c:lblOffset val="100"/>
        <c:noMultiLvlLbl val="0"/>
      </c:catAx>
      <c:valAx>
        <c:axId val="9558999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95648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Family well-being</a:t>
            </a:r>
            <a:r>
              <a:rPr lang="en-US" sz="2400" baseline="0" dirty="0"/>
              <a:t> is worse on days with disruption to school or child care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'[PHL school disruptions figs_Econofact.xlsx]Sheet1'!$B$15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'[PHL school disruptions figs_Econofact.xlsx]Sheet1'!$A$16:$A$19</c:f>
              <c:strCache>
                <c:ptCount val="4"/>
                <c:pt idx="0">
                  <c:v>Child uncooperative (externalizing behavior)</c:v>
                </c:pt>
                <c:pt idx="1">
                  <c:v>Child sad/worried (internalizing behavior)</c:v>
                </c:pt>
                <c:pt idx="2">
                  <c:v>Parent lost temper with child</c:v>
                </c:pt>
                <c:pt idx="3">
                  <c:v>Parent anxious/depressed</c:v>
                </c:pt>
              </c:strCache>
            </c:strRef>
          </c:cat>
          <c:val>
            <c:numRef>
              <c:f>'[PHL school disruptions figs_Econofact.xlsx]Sheet1'!$B$16:$B$19</c:f>
              <c:numCache>
                <c:formatCode>0.0%</c:formatCode>
                <c:ptCount val="4"/>
                <c:pt idx="0">
                  <c:v>0.14099999999999999</c:v>
                </c:pt>
                <c:pt idx="1">
                  <c:v>6.7000000000000004E-2</c:v>
                </c:pt>
                <c:pt idx="2">
                  <c:v>7.0000000000000007E-2</c:v>
                </c:pt>
                <c:pt idx="3">
                  <c:v>0.41599999999999998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33-4F57-90CD-C89C169E626E}"/>
            </c:ext>
          </c:extLst>
        </c:ser>
        <c:ser>
          <c:idx val="1"/>
          <c:order val="1"/>
          <c:tx>
            <c:strRef>
              <c:f>'[PHL school disruptions figs_Econofact.xlsx]Sheet1'!$C$15</c:f>
              <c:strCache>
                <c:ptCount val="1"/>
                <c:pt idx="0">
                  <c:v>Increase when school is disrupted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'[PHL school disruptions figs_Econofact.xlsx]Sheet1'!$A$16:$A$19</c:f>
              <c:strCache>
                <c:ptCount val="4"/>
                <c:pt idx="0">
                  <c:v>Child uncooperative (externalizing behavior)</c:v>
                </c:pt>
                <c:pt idx="1">
                  <c:v>Child sad/worried (internalizing behavior)</c:v>
                </c:pt>
                <c:pt idx="2">
                  <c:v>Parent lost temper with child</c:v>
                </c:pt>
                <c:pt idx="3">
                  <c:v>Parent anxious/depressed</c:v>
                </c:pt>
              </c:strCache>
            </c:strRef>
          </c:cat>
          <c:val>
            <c:numRef>
              <c:f>'[PHL school disruptions figs_Econofact.xlsx]Sheet1'!$C$16:$C$19</c:f>
              <c:numCache>
                <c:formatCode>0.0%</c:formatCode>
                <c:ptCount val="4"/>
                <c:pt idx="0">
                  <c:v>9.1999999999999998E-2</c:v>
                </c:pt>
                <c:pt idx="1">
                  <c:v>0.06</c:v>
                </c:pt>
                <c:pt idx="2">
                  <c:v>5.6000000000000001E-2</c:v>
                </c:pt>
                <c:pt idx="3">
                  <c:v>0.127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33-4F57-90CD-C89C169E62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2333920"/>
        <c:axId val="1012329008"/>
      </c:barChart>
      <c:catAx>
        <c:axId val="101233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2329008"/>
        <c:crosses val="autoZero"/>
        <c:auto val="1"/>
        <c:lblAlgn val="ctr"/>
        <c:lblOffset val="100"/>
        <c:noMultiLvlLbl val="0"/>
      </c:catAx>
      <c:valAx>
        <c:axId val="1012329008"/>
        <c:scaling>
          <c:orientation val="minMax"/>
          <c:max val="0.55000000000000004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101233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AAAA0E-920A-4AC0-B833-7DEE3A543CB0}" type="datetimeFigureOut">
              <a:rPr lang="en-US"/>
              <a:pPr>
                <a:defRPr/>
              </a:pPr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AF7A10-5372-4438-8331-BFAAA202D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07A7A0-D412-489A-B3A5-48DD46AD746B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270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AF7A10-5372-4438-8331-BFAAA202D22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D16D-3A33-2446-9414-EC5BE43D8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1F4AD-4EA5-C048-901E-E520399F9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669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31A5-D5F0-B34F-A143-B81E68BBE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06EC2E-E614-1F42-8D6D-710FD9DD2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041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26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78433-E9C8-8A47-89D2-BD5DEDA6A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578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0111-D0C8-3649-8A3F-ED15BC026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578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2316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B333-5B12-7546-B7DF-CFC4D17C0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936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9B9FC-0090-7F4F-A4F5-B8DD029F6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33997-F917-C649-AB0F-6F4AD66ED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801"/>
            <a:ext cx="7886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75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3E0C-2501-C845-8F90-C5F78C058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99060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4E123-C11A-8A40-87CE-ED9F2B639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03860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13AC4-121D-364F-BB01-0F693DC4D9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D47F636-A4F7-754D-AE8A-764724E5255E}" type="datetime1">
              <a:rPr lang="en-US" smtClean="0"/>
              <a:t>4/22/2021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0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ECBB7-8CE9-6D44-AA46-AED129603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BA241-70D5-6045-9B16-4EFE5A0E8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041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8C1F4-BDA5-F346-B509-C717A8C35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0417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85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2783B-73B8-7E43-8552-E59C208E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17ED9-7DDF-E64A-B73F-7B679C4DD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7E713-898E-C747-8438-676AAAC89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9B9ACB-820E-0B44-A3C3-5410B0E62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66EAFB-FF2A-EC46-9EF6-3B9196EEA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67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5A33F-DD70-B343-89DB-B55F7821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632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46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09933-41E5-2C45-8C02-BCE8AE82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3906B-33EE-424A-8E18-460B4F07D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BB976-B17A-4444-ABD3-BA5F1DBCD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949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9-8A56-8F40-A461-28B7E205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69693F-A569-3C46-90C7-02845DE0C3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A192D-B4EB-4D44-80D1-377C50AEB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029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35941D-D6E8-A84F-A002-7990FE7FA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03320-ADD9-BD48-9C92-1567CB79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905000"/>
            <a:ext cx="78867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1723F7-97F1-0A47-8881-7301102E614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62" y="5995942"/>
            <a:ext cx="8362276" cy="59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0" y="-62747"/>
            <a:ext cx="6705600" cy="1372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" y="850081"/>
            <a:ext cx="8839200" cy="2387600"/>
          </a:xfrm>
        </p:spPr>
        <p:txBody>
          <a:bodyPr>
            <a:normAutofit/>
          </a:bodyPr>
          <a:lstStyle/>
          <a:p>
            <a:r>
              <a:rPr lang="en-US" sz="3800" b="1" dirty="0"/>
              <a:t>Effects of the COVID-19 Pandemic on the Economic and Psychological Well-Being of Hourly Service Workers and their Families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505200"/>
            <a:ext cx="7543800" cy="22860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chemeClr val="accent1">
                    <a:lumMod val="50000"/>
                  </a:schemeClr>
                </a:solidFill>
              </a:rPr>
              <a:t>Anna Gassman-Pines, Duke University</a:t>
            </a:r>
          </a:p>
          <a:p>
            <a:endParaRPr lang="en-US" sz="2600" dirty="0"/>
          </a:p>
          <a:p>
            <a:r>
              <a:rPr lang="en-US" sz="2600" dirty="0"/>
              <a:t>PAA Congressional Briefing</a:t>
            </a:r>
          </a:p>
          <a:p>
            <a:r>
              <a:rPr lang="en-US" sz="2600" dirty="0"/>
              <a:t>April 23, 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177" y="239662"/>
            <a:ext cx="474784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102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387454"/>
              </p:ext>
            </p:extLst>
          </p:nvPr>
        </p:nvGraphicFramePr>
        <p:xfrm>
          <a:off x="304800" y="228600"/>
          <a:ext cx="8534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5020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DFBAC87-8A9A-4106-8BD2-A6335CD7561B}"/>
              </a:ext>
            </a:extLst>
          </p:cNvPr>
          <p:cNvSpPr txBox="1"/>
          <p:nvPr/>
        </p:nvSpPr>
        <p:spPr>
          <a:xfrm>
            <a:off x="2362200" y="1188594"/>
            <a:ext cx="4572000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the workers who were laid off, 87% tried to apply for UI—others said they thought they weren’t eligible (8%), or that it seemed too difficult (5%)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837095-8DA3-4DA1-9AB6-06E7251C5221}"/>
              </a:ext>
            </a:extLst>
          </p:cNvPr>
          <p:cNvSpPr txBox="1"/>
          <p:nvPr/>
        </p:nvSpPr>
        <p:spPr>
          <a:xfrm>
            <a:off x="2762250" y="2654711"/>
            <a:ext cx="3771900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tried to apply, 95% got through the process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76A1BC-D1EB-4CBA-A23B-ACB628554646}"/>
              </a:ext>
            </a:extLst>
          </p:cNvPr>
          <p:cNvSpPr txBox="1"/>
          <p:nvPr/>
        </p:nvSpPr>
        <p:spPr>
          <a:xfrm>
            <a:off x="3248025" y="3750175"/>
            <a:ext cx="2800350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successfully applied, 62% received UI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E712F7-2038-47A7-9213-41A6B4386AFA}"/>
              </a:ext>
            </a:extLst>
          </p:cNvPr>
          <p:cNvSpPr txBox="1"/>
          <p:nvPr/>
        </p:nvSpPr>
        <p:spPr>
          <a:xfrm>
            <a:off x="3591403" y="4740775"/>
            <a:ext cx="2113594" cy="8540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received UI, 84% had PUC included in their check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" y="177655"/>
            <a:ext cx="9143999" cy="101093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Pandemic benefits did not reach everyone: </a:t>
            </a:r>
          </a:p>
          <a:p>
            <a:pPr algn="ctr"/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UI is an illustrative example</a:t>
            </a:r>
          </a:p>
        </p:txBody>
      </p:sp>
      <p:cxnSp>
        <p:nvCxnSpPr>
          <p:cNvPr id="4" name="Straight Arrow Connector 3"/>
          <p:cNvCxnSpPr>
            <a:stCxn id="8" idx="2"/>
            <a:endCxn id="9" idx="0"/>
          </p:cNvCxnSpPr>
          <p:nvPr/>
        </p:nvCxnSpPr>
        <p:spPr>
          <a:xfrm>
            <a:off x="4648200" y="2296590"/>
            <a:ext cx="0" cy="358121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2"/>
            <a:endCxn id="10" idx="0"/>
          </p:cNvCxnSpPr>
          <p:nvPr/>
        </p:nvCxnSpPr>
        <p:spPr>
          <a:xfrm>
            <a:off x="4648200" y="3254875"/>
            <a:ext cx="0" cy="495300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  <a:endCxn id="11" idx="0"/>
          </p:cNvCxnSpPr>
          <p:nvPr/>
        </p:nvCxnSpPr>
        <p:spPr>
          <a:xfrm>
            <a:off x="4648200" y="4350339"/>
            <a:ext cx="0" cy="390436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253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DFBAC87-8A9A-4106-8BD2-A6335CD7561B}"/>
              </a:ext>
            </a:extLst>
          </p:cNvPr>
          <p:cNvSpPr txBox="1"/>
          <p:nvPr/>
        </p:nvSpPr>
        <p:spPr>
          <a:xfrm>
            <a:off x="2167435" y="1071735"/>
            <a:ext cx="4572000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the workers who were laid off, 87% tried to apply for UI—others said they thought they weren’t eligible (8%), or that it seemed too difficult (5%)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837095-8DA3-4DA1-9AB6-06E7251C5221}"/>
              </a:ext>
            </a:extLst>
          </p:cNvPr>
          <p:cNvSpPr txBox="1"/>
          <p:nvPr/>
        </p:nvSpPr>
        <p:spPr>
          <a:xfrm>
            <a:off x="2571750" y="2604504"/>
            <a:ext cx="3771900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tried to apply, 95% got through the process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76A1BC-D1EB-4CBA-A23B-ACB628554646}"/>
              </a:ext>
            </a:extLst>
          </p:cNvPr>
          <p:cNvSpPr txBox="1"/>
          <p:nvPr/>
        </p:nvSpPr>
        <p:spPr>
          <a:xfrm>
            <a:off x="3057525" y="3487564"/>
            <a:ext cx="2800350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successfully applied, 62% received UI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E712F7-2038-47A7-9213-41A6B4386AFA}"/>
              </a:ext>
            </a:extLst>
          </p:cNvPr>
          <p:cNvSpPr txBox="1"/>
          <p:nvPr/>
        </p:nvSpPr>
        <p:spPr>
          <a:xfrm>
            <a:off x="3396639" y="4376153"/>
            <a:ext cx="2113594" cy="8540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received UI, 84% had PUC included in their check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92036" y="314713"/>
            <a:ext cx="6522797" cy="101093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Pandemic benefits did not reach everyone</a:t>
            </a:r>
          </a:p>
        </p:txBody>
      </p:sp>
      <p:cxnSp>
        <p:nvCxnSpPr>
          <p:cNvPr id="4" name="Straight Arrow Connector 3"/>
          <p:cNvCxnSpPr>
            <a:stCxn id="8" idx="2"/>
            <a:endCxn id="9" idx="0"/>
          </p:cNvCxnSpPr>
          <p:nvPr/>
        </p:nvCxnSpPr>
        <p:spPr>
          <a:xfrm>
            <a:off x="4453435" y="2179731"/>
            <a:ext cx="4265" cy="424773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2"/>
            <a:endCxn id="10" idx="0"/>
          </p:cNvCxnSpPr>
          <p:nvPr/>
        </p:nvCxnSpPr>
        <p:spPr>
          <a:xfrm>
            <a:off x="4457700" y="3181584"/>
            <a:ext cx="0" cy="305979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  <a:endCxn id="11" idx="0"/>
          </p:cNvCxnSpPr>
          <p:nvPr/>
        </p:nvCxnSpPr>
        <p:spPr>
          <a:xfrm flipH="1">
            <a:off x="4453435" y="4064644"/>
            <a:ext cx="4265" cy="311510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1E5477-FBA4-466B-912E-D58D2BABF589}"/>
              </a:ext>
            </a:extLst>
          </p:cNvPr>
          <p:cNvSpPr txBox="1"/>
          <p:nvPr/>
        </p:nvSpPr>
        <p:spPr>
          <a:xfrm>
            <a:off x="6813047" y="2350978"/>
            <a:ext cx="18530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Lower among Hispanic respondents, who perceive they are ineligible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42B3666-8EA8-4E2F-BF55-5164510E5377}"/>
              </a:ext>
            </a:extLst>
          </p:cNvPr>
          <p:cNvSpPr/>
          <p:nvPr/>
        </p:nvSpPr>
        <p:spPr>
          <a:xfrm>
            <a:off x="2057400" y="2249778"/>
            <a:ext cx="4629150" cy="123778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1320632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DFBAC87-8A9A-4106-8BD2-A6335CD7561B}"/>
              </a:ext>
            </a:extLst>
          </p:cNvPr>
          <p:cNvSpPr txBox="1"/>
          <p:nvPr/>
        </p:nvSpPr>
        <p:spPr>
          <a:xfrm>
            <a:off x="2167435" y="1096135"/>
            <a:ext cx="4572000" cy="1107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the workers who were laid off, 87% tried to apply for UI—others said they thought they weren’t eligible (8%), or that it seemed too difficult (5%)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837095-8DA3-4DA1-9AB6-06E7251C5221}"/>
              </a:ext>
            </a:extLst>
          </p:cNvPr>
          <p:cNvSpPr txBox="1"/>
          <p:nvPr/>
        </p:nvSpPr>
        <p:spPr>
          <a:xfrm>
            <a:off x="2571750" y="2604504"/>
            <a:ext cx="3771900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tried to apply, 95% got through the process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76A1BC-D1EB-4CBA-A23B-ACB628554646}"/>
              </a:ext>
            </a:extLst>
          </p:cNvPr>
          <p:cNvSpPr txBox="1"/>
          <p:nvPr/>
        </p:nvSpPr>
        <p:spPr>
          <a:xfrm>
            <a:off x="3057525" y="3487564"/>
            <a:ext cx="2800350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successfully applied, 62% received UI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E712F7-2038-47A7-9213-41A6B4386AFA}"/>
              </a:ext>
            </a:extLst>
          </p:cNvPr>
          <p:cNvSpPr txBox="1"/>
          <p:nvPr/>
        </p:nvSpPr>
        <p:spPr>
          <a:xfrm>
            <a:off x="3396639" y="4376153"/>
            <a:ext cx="2113594" cy="8540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Of those who received UI, 84% had PUC included in their check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92036" y="390479"/>
            <a:ext cx="6522797" cy="101093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Pandemic benefits did not reach everyone</a:t>
            </a:r>
          </a:p>
        </p:txBody>
      </p:sp>
      <p:cxnSp>
        <p:nvCxnSpPr>
          <p:cNvPr id="4" name="Straight Arrow Connector 3"/>
          <p:cNvCxnSpPr>
            <a:stCxn id="8" idx="2"/>
            <a:endCxn id="9" idx="0"/>
          </p:cNvCxnSpPr>
          <p:nvPr/>
        </p:nvCxnSpPr>
        <p:spPr>
          <a:xfrm>
            <a:off x="4453435" y="2204131"/>
            <a:ext cx="4265" cy="400373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2"/>
            <a:endCxn id="10" idx="0"/>
          </p:cNvCxnSpPr>
          <p:nvPr/>
        </p:nvCxnSpPr>
        <p:spPr>
          <a:xfrm>
            <a:off x="4457700" y="3181584"/>
            <a:ext cx="0" cy="305979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  <a:endCxn id="11" idx="0"/>
          </p:cNvCxnSpPr>
          <p:nvPr/>
        </p:nvCxnSpPr>
        <p:spPr>
          <a:xfrm flipH="1">
            <a:off x="4453435" y="4064644"/>
            <a:ext cx="4265" cy="311510"/>
          </a:xfrm>
          <a:prstGeom prst="straightConnector1">
            <a:avLst/>
          </a:prstGeom>
          <a:ln w="25400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0FE69EE-9C44-4270-8419-24334B63C941}"/>
              </a:ext>
            </a:extLst>
          </p:cNvPr>
          <p:cNvSpPr txBox="1"/>
          <p:nvPr/>
        </p:nvSpPr>
        <p:spPr>
          <a:xfrm>
            <a:off x="6103206" y="3344410"/>
            <a:ext cx="2659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Lower among Black respondents, whose benefits were less likely to arrive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42B3666-8EA8-4E2F-BF55-5164510E5377}"/>
              </a:ext>
            </a:extLst>
          </p:cNvPr>
          <p:cNvSpPr/>
          <p:nvPr/>
        </p:nvSpPr>
        <p:spPr>
          <a:xfrm>
            <a:off x="2686050" y="3165158"/>
            <a:ext cx="3429001" cy="117183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349460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Chronic mental health struggles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 Fall 2020, nearly half of the parents screened positive for depression, anxiety or both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17% of parents report that children are sad or worried the majority of the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Chaotic schooling/care situations in first half of school year may be a significant driver</a:t>
            </a:r>
          </a:p>
        </p:txBody>
      </p:sp>
    </p:spTree>
    <p:extLst>
      <p:ext uri="{BB962C8B-B14F-4D97-AF65-F5344CB8AC3E}">
        <p14:creationId xmlns:p14="http://schemas.microsoft.com/office/powerpoint/2010/main" val="85139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0C5C45C-21BB-4FD3-8297-CAF8D7BEE0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368340"/>
              </p:ext>
            </p:extLst>
          </p:nvPr>
        </p:nvGraphicFramePr>
        <p:xfrm>
          <a:off x="457200" y="228600"/>
          <a:ext cx="8229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3553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3E5574-82A0-41AA-9E6A-C34FB8D6128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3BB356C-C8B9-459B-B140-EF0E0D67F4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35924"/>
              </p:ext>
            </p:extLst>
          </p:nvPr>
        </p:nvGraphicFramePr>
        <p:xfrm>
          <a:off x="304800" y="228600"/>
          <a:ext cx="8534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9531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439" y="-13252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90600"/>
            <a:ext cx="7886700" cy="5029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/>
              <a:t>Continued supports for working families and the schools and child care facilities they use are needed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Work/income</a:t>
            </a:r>
          </a:p>
          <a:p>
            <a:r>
              <a:rPr lang="en-US" sz="2800" dirty="0"/>
              <a:t>December extension of expanded pandemic unemployment compensation an important first step</a:t>
            </a:r>
          </a:p>
          <a:p>
            <a:r>
              <a:rPr lang="en-US" sz="2800" dirty="0"/>
              <a:t>Additional stimulus rolling out now will help even more</a:t>
            </a:r>
          </a:p>
          <a:p>
            <a:r>
              <a:rPr lang="en-US" sz="2800" dirty="0"/>
              <a:t>More attention to ensuring that </a:t>
            </a:r>
            <a:r>
              <a:rPr lang="en-US" sz="2800" i="1" dirty="0">
                <a:solidFill>
                  <a:schemeClr val="accent1">
                    <a:lumMod val="50000"/>
                  </a:schemeClr>
                </a:solidFill>
              </a:rPr>
              <a:t>all</a:t>
            </a:r>
            <a:r>
              <a:rPr lang="en-US" sz="2800" i="1" dirty="0"/>
              <a:t> </a:t>
            </a:r>
            <a:r>
              <a:rPr lang="en-US" sz="2800" dirty="0"/>
              <a:t>families – especially families of color – receive benefits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Mental health and other supports</a:t>
            </a:r>
          </a:p>
          <a:p>
            <a:r>
              <a:rPr lang="en-US" sz="2800" dirty="0"/>
              <a:t>Strengthen systems addressing family mental health and invest in additional family supports</a:t>
            </a:r>
          </a:p>
          <a:p>
            <a:r>
              <a:rPr lang="en-US" sz="2800" dirty="0"/>
              <a:t>Look for additional ways to aid schools and child care centers</a:t>
            </a:r>
          </a:p>
        </p:txBody>
      </p:sp>
    </p:spTree>
    <p:extLst>
      <p:ext uri="{BB962C8B-B14F-4D97-AF65-F5344CB8AC3E}">
        <p14:creationId xmlns:p14="http://schemas.microsoft.com/office/powerpoint/2010/main" val="75278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871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573" y="990600"/>
            <a:ext cx="8468853" cy="5029200"/>
          </a:xfrm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/>
              <a:t>The effects of the COVID crisis on hourly service workers with young children on work, income, and well-being were immediate and striking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800" dirty="0"/>
          </a:p>
          <a:p>
            <a:r>
              <a:rPr lang="en-US" sz="2800" dirty="0"/>
              <a:t>Effects on families have persisted as pandemic persisted</a:t>
            </a:r>
          </a:p>
          <a:p>
            <a:endParaRPr lang="en-US" sz="800" dirty="0"/>
          </a:p>
          <a:p>
            <a:r>
              <a:rPr lang="en-US" sz="2800" dirty="0"/>
              <a:t>Policies aimed at providing income to families during the crisis helped but their reach has not been universal</a:t>
            </a:r>
          </a:p>
          <a:p>
            <a:endParaRPr lang="en-US" sz="800" dirty="0"/>
          </a:p>
          <a:p>
            <a:r>
              <a:rPr lang="en-US" sz="2800" dirty="0"/>
              <a:t>Little attention has been paid to family mental health needs</a:t>
            </a:r>
          </a:p>
          <a:p>
            <a:endParaRPr lang="en-US" sz="800" dirty="0"/>
          </a:p>
          <a:p>
            <a:r>
              <a:rPr lang="en-US" sz="2800" dirty="0"/>
              <a:t>Additional public supports will help families in need</a:t>
            </a:r>
          </a:p>
        </p:txBody>
      </p:sp>
    </p:spTree>
    <p:extLst>
      <p:ext uri="{BB962C8B-B14F-4D97-AF65-F5344CB8AC3E}">
        <p14:creationId xmlns:p14="http://schemas.microsoft.com/office/powerpoint/2010/main" val="384925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00" y="0"/>
            <a:ext cx="6096000" cy="1247775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78827" y="660758"/>
            <a:ext cx="7886700" cy="1325563"/>
          </a:xfrm>
        </p:spPr>
        <p:txBody>
          <a:bodyPr>
            <a:normAutofit/>
          </a:bodyPr>
          <a:lstStyle/>
          <a:p>
            <a:br>
              <a:rPr lang="en-US" sz="3200" dirty="0"/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Funding for this work provided by:</a:t>
            </a:r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>
          <a:xfrm>
            <a:off x="628650" y="1981199"/>
            <a:ext cx="7886700" cy="3962401"/>
          </a:xfrm>
        </p:spPr>
        <p:txBody>
          <a:bodyPr>
            <a:normAutofit/>
          </a:bodyPr>
          <a:lstStyle/>
          <a:p>
            <a:r>
              <a:rPr lang="en-US" sz="2400" dirty="0"/>
              <a:t>Eunice Kennedy Shriver National Institute of Child Health and Human Development, National Institutes of Health (#1R21HD100893-01)</a:t>
            </a:r>
          </a:p>
          <a:p>
            <a:r>
              <a:rPr lang="en-US" sz="2400" dirty="0"/>
              <a:t>National Science Foundation (# SES-1921190)</a:t>
            </a:r>
          </a:p>
          <a:p>
            <a:r>
              <a:rPr lang="en-US" sz="2400" dirty="0"/>
              <a:t>Russell Sage Foundation (#1811-10382)</a:t>
            </a:r>
          </a:p>
          <a:p>
            <a:r>
              <a:rPr lang="en-US" sz="2400" dirty="0"/>
              <a:t>Washington Center for Equitable Growth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Thank you!</a:t>
            </a:r>
          </a:p>
          <a:p>
            <a:pPr marL="0" indent="0">
              <a:buNone/>
            </a:pPr>
            <a:r>
              <a:rPr lang="en-US" sz="2400" dirty="0"/>
              <a:t>agassman.pines@duke.edu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177" y="239662"/>
            <a:ext cx="474784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4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Ongoing daily survey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E83EF8-AB3A-447A-9F02-610F646A8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4274087" cy="2767879"/>
          </a:xfrm>
        </p:spPr>
        <p:txBody>
          <a:bodyPr>
            <a:noAutofit/>
          </a:bodyPr>
          <a:lstStyle/>
          <a:p>
            <a:r>
              <a:rPr lang="en-US" sz="2400" dirty="0"/>
              <a:t>Sample of ~1,000 hourly service workers with young children in Philadelphia, recruited in late summer-fall, 2019</a:t>
            </a:r>
          </a:p>
          <a:p>
            <a:endParaRPr lang="en-US" sz="2400" dirty="0"/>
          </a:p>
          <a:p>
            <a:r>
              <a:rPr lang="en-US" sz="2400" dirty="0"/>
              <a:t>Originally focused on work schedule unpredictability and worker and family well-being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426487" y="687362"/>
          <a:ext cx="4481946" cy="5218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7946">
                  <a:extLst>
                    <a:ext uri="{9D8B030D-6E8A-4147-A177-3AD203B41FA5}">
                      <a16:colId xmlns:a16="http://schemas.microsoft.com/office/drawing/2014/main" val="636298642"/>
                    </a:ext>
                  </a:extLst>
                </a:gridCol>
                <a:gridCol w="815180">
                  <a:extLst>
                    <a:ext uri="{9D8B030D-6E8A-4147-A177-3AD203B41FA5}">
                      <a16:colId xmlns:a16="http://schemas.microsoft.com/office/drawing/2014/main" val="373302024"/>
                    </a:ext>
                  </a:extLst>
                </a:gridCol>
                <a:gridCol w="708820">
                  <a:extLst>
                    <a:ext uri="{9D8B030D-6E8A-4147-A177-3AD203B41FA5}">
                      <a16:colId xmlns:a16="http://schemas.microsoft.com/office/drawing/2014/main" val="2067115908"/>
                    </a:ext>
                  </a:extLst>
                </a:gridCol>
              </a:tblGrid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Sample Characteristics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973477169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 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St. 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677529540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Mean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Dev.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3000750557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Race/ethnicity (%):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236627952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African-American (non-Hispanic)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49.5%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2100506123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White (non-Hispanic)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18.2%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2598464902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Asian (non-Hispanic)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3.3%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66655673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Multi-racial (non-Hispanic)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2.3%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2447994988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Hispanic (of any race)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22.5%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3401331601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Age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31.0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7.0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1134595240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Female (%)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83.1%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2280386800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Education (%):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1625459978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Less than a high school education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26.3%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4212187913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Exactly a high school education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44.3%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716068221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Monthly household income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$2,239 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$1,672 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3683030177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2635845023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Child characteristics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2463533794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Age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4.9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2.6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1020865025"/>
                  </a:ext>
                </a:extLst>
              </a:tr>
              <a:tr h="218950">
                <a:tc>
                  <a:txBody>
                    <a:bodyPr/>
                    <a:lstStyle/>
                    <a:p>
                      <a:pPr marL="0" marR="0" indent="152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Female (%)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50.0%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64" marR="37164" marT="0" marB="0" anchor="b"/>
                </a:tc>
                <a:extLst>
                  <a:ext uri="{0D108BD9-81ED-4DB2-BD59-A6C34878D82A}">
                    <a16:rowId xmlns:a16="http://schemas.microsoft.com/office/drawing/2014/main" val="427498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640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Ongoing daily survey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E83EF8-AB3A-447A-9F02-610F646A8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1" y="1690689"/>
            <a:ext cx="4054575" cy="3655790"/>
          </a:xfrm>
        </p:spPr>
        <p:txBody>
          <a:bodyPr>
            <a:noAutofit/>
          </a:bodyPr>
          <a:lstStyle/>
          <a:p>
            <a:r>
              <a:rPr lang="en-US" sz="2400" dirty="0"/>
              <a:t>Ask them about their work and home experiences and well-being via basic SMS text message every day for 2 weeks</a:t>
            </a:r>
          </a:p>
          <a:p>
            <a:endParaRPr lang="en-US" sz="1000" dirty="0"/>
          </a:p>
          <a:p>
            <a:r>
              <a:rPr lang="en-US" sz="2400" dirty="0"/>
              <a:t>By mid-March, had ~700 re-enrolled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688" y="1695605"/>
            <a:ext cx="2059600" cy="365579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F429B07-43D3-4226-98B7-4F61FDDD25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705437"/>
            <a:ext cx="2059599" cy="365579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037747" y="1905000"/>
            <a:ext cx="969818" cy="180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ounded Rectangle 6"/>
          <p:cNvSpPr/>
          <p:nvPr/>
        </p:nvSpPr>
        <p:spPr>
          <a:xfrm>
            <a:off x="7326690" y="1904999"/>
            <a:ext cx="969818" cy="1801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80683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E5A3-33A1-4F8D-9CEF-4C7E0C99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942262" cy="9941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Immediate declines in work and family well-being once COVID-19 restrictions put in place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25B8D81-C5F4-416D-982A-96FFCBF121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070372"/>
            <a:ext cx="7942262" cy="47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0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62840" cy="1325563"/>
          </a:xfrm>
        </p:spPr>
        <p:txBody>
          <a:bodyPr/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When pandemic began, we pivoted to ask about it…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E83EF8-AB3A-447A-9F02-610F646A8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098505" cy="4648200"/>
          </a:xfrm>
        </p:spPr>
        <p:txBody>
          <a:bodyPr>
            <a:normAutofit/>
          </a:bodyPr>
          <a:lstStyle/>
          <a:p>
            <a:r>
              <a:rPr lang="en-US" sz="3200" dirty="0"/>
              <a:t>Collected data throughout 2020</a:t>
            </a:r>
          </a:p>
          <a:p>
            <a:pPr lvl="1"/>
            <a:r>
              <a:rPr lang="en-US" sz="2600" dirty="0"/>
              <a:t>1</a:t>
            </a:r>
            <a:r>
              <a:rPr lang="en-US" sz="2600" baseline="30000" dirty="0"/>
              <a:t>st</a:t>
            </a:r>
            <a:r>
              <a:rPr lang="en-US" sz="2600" dirty="0"/>
              <a:t> survey: Mid-March to late April </a:t>
            </a:r>
            <a:r>
              <a:rPr lang="en-US" sz="2000" dirty="0"/>
              <a:t>(now published in </a:t>
            </a:r>
            <a:r>
              <a:rPr lang="en-US" sz="2000" i="1" dirty="0"/>
              <a:t>Pediatrics*</a:t>
            </a:r>
            <a:r>
              <a:rPr lang="en-US" sz="2000" dirty="0"/>
              <a:t>)</a:t>
            </a:r>
          </a:p>
          <a:p>
            <a:pPr lvl="2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High levels of job and income loss, caregiving burden, material hardship</a:t>
            </a:r>
          </a:p>
          <a:p>
            <a:pPr lvl="2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Alarming levels of psychological distress </a:t>
            </a:r>
          </a:p>
          <a:p>
            <a:pPr lvl="1"/>
            <a:r>
              <a:rPr lang="en-US" sz="2600" dirty="0"/>
              <a:t>2</a:t>
            </a:r>
            <a:r>
              <a:rPr lang="en-US" sz="2600" baseline="30000" dirty="0"/>
              <a:t>nd</a:t>
            </a:r>
            <a:r>
              <a:rPr lang="en-US" sz="2600" dirty="0"/>
              <a:t> survey: May-June</a:t>
            </a:r>
          </a:p>
          <a:p>
            <a:pPr lvl="1"/>
            <a:r>
              <a:rPr lang="en-US" sz="2600" dirty="0"/>
              <a:t>3</a:t>
            </a:r>
            <a:r>
              <a:rPr lang="en-US" sz="2600" baseline="30000" dirty="0"/>
              <a:t>rd</a:t>
            </a:r>
            <a:r>
              <a:rPr lang="en-US" sz="2600" dirty="0"/>
              <a:t> survey: September-November</a:t>
            </a:r>
          </a:p>
          <a:p>
            <a:pPr lvl="1"/>
            <a:endParaRPr lang="en-US" sz="2400" dirty="0"/>
          </a:p>
          <a:p>
            <a:pPr marL="342900" lvl="1" indent="0">
              <a:buNone/>
            </a:pPr>
            <a:r>
              <a:rPr lang="en-US" sz="1600" dirty="0"/>
              <a:t>*Gassman-Pines, A., Ananat, E. O., &amp; Fitz-Henley II, J. (2020). COVID-19 and parent-child psychological well-being. </a:t>
            </a:r>
            <a:r>
              <a:rPr lang="en-US" sz="1600" i="1" dirty="0"/>
              <a:t>Pediatrics</a:t>
            </a:r>
            <a:r>
              <a:rPr lang="en-US" sz="1600" dirty="0"/>
              <a:t>, </a:t>
            </a:r>
            <a:r>
              <a:rPr lang="en-US" sz="1600" i="1" dirty="0"/>
              <a:t>146</a:t>
            </a:r>
            <a:r>
              <a:rPr lang="en-US" sz="1600" dirty="0"/>
              <a:t>(4).</a:t>
            </a:r>
          </a:p>
        </p:txBody>
      </p:sp>
    </p:spTree>
    <p:extLst>
      <p:ext uri="{BB962C8B-B14F-4D97-AF65-F5344CB8AC3E}">
        <p14:creationId xmlns:p14="http://schemas.microsoft.com/office/powerpoint/2010/main" val="3445622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CEC7BFA-9541-47D4-8362-E7DF33475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39" y="304800"/>
            <a:ext cx="878044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6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056"/>
              </p:ext>
            </p:extLst>
          </p:nvPr>
        </p:nvGraphicFramePr>
        <p:xfrm>
          <a:off x="381000" y="228600"/>
          <a:ext cx="8382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798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575978"/>
              </p:ext>
            </p:extLst>
          </p:nvPr>
        </p:nvGraphicFramePr>
        <p:xfrm>
          <a:off x="304800" y="228600"/>
          <a:ext cx="8610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084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985661"/>
              </p:ext>
            </p:extLst>
          </p:nvPr>
        </p:nvGraphicFramePr>
        <p:xfrm>
          <a:off x="304800" y="228600"/>
          <a:ext cx="8610600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4876800" y="1219200"/>
            <a:ext cx="0" cy="3200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58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nfordSchoolPowerpointTemplate_light_UPDATED (002).potx [Read-Only]" id="{D38A0833-EE50-4CBC-A2A6-6F0492F35B02}" vid="{25D212E9-4C37-48C0-BFC8-FB9CD73B7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10972</TotalTime>
  <Words>887</Words>
  <Application>Microsoft Office PowerPoint</Application>
  <PresentationFormat>On-screen Show (4:3)</PresentationFormat>
  <Paragraphs>121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Effects of the COVID-19 Pandemic on the Economic and Psychological Well-Being of Hourly Service Workers and their Families</vt:lpstr>
      <vt:lpstr>Ongoing daily survey</vt:lpstr>
      <vt:lpstr>Ongoing daily survey</vt:lpstr>
      <vt:lpstr>Immediate declines in work and family well-being once COVID-19 restrictions put in place</vt:lpstr>
      <vt:lpstr>When pandemic began, we pivoted to ask about it…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Chronic mental health struggles</vt:lpstr>
      <vt:lpstr>PowerPoint Presentation</vt:lpstr>
      <vt:lpstr>PowerPoint Presentation</vt:lpstr>
      <vt:lpstr>Implications</vt:lpstr>
      <vt:lpstr>Conclusions</vt:lpstr>
      <vt:lpstr> Funding for this work provided by: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kemp</dc:creator>
  <cp:lastModifiedBy>MaryJo Hoeksema</cp:lastModifiedBy>
  <cp:revision>55</cp:revision>
  <dcterms:created xsi:type="dcterms:W3CDTF">2015-04-29T17:15:53Z</dcterms:created>
  <dcterms:modified xsi:type="dcterms:W3CDTF">2021-04-22T18:33:45Z</dcterms:modified>
</cp:coreProperties>
</file>